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белки</c:v>
                </c:pt>
                <c:pt idx="1">
                  <c:v>жиры</c:v>
                </c:pt>
                <c:pt idx="2">
                  <c:v>углеводы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0.15000000000000024</c:v>
                </c:pt>
                <c:pt idx="1">
                  <c:v>0.30000000000000032</c:v>
                </c:pt>
                <c:pt idx="2">
                  <c:v>0.55000000000000004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233C-A07B-42C0-83A8-A5A0F5B9374E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40DC-EC8F-4B2F-8B79-B1A71BAA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5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19.jpe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2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45.pn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akonu.com/tag/" TargetMode="External"/><Relationship Id="rId7" Type="http://schemas.openxmlformats.org/officeDocument/2006/relationships/hyperlink" Target="http://&#1075;&#1086;&#1088;&#1103;&#1097;&#1080;&#1081;&#1090;&#1091;&#1088;.su/sovety-turistam/" TargetMode="External"/><Relationship Id="rId2" Type="http://schemas.openxmlformats.org/officeDocument/2006/relationships/hyperlink" Target="http://fafka.ru/energy-produc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tags/%F4%E0%F1%F2+%F4%F3%E4/page4.html" TargetMode="External"/><Relationship Id="rId5" Type="http://schemas.openxmlformats.org/officeDocument/2006/relationships/hyperlink" Target="http://vitnik.ru/vitamin.htm" TargetMode="External"/><Relationship Id="rId4" Type="http://schemas.openxmlformats.org/officeDocument/2006/relationships/hyperlink" Target="http://sch709sv.mskobr.ru/info_add/organizaciya_pitaniya/osnovy_sbalansirovannogo_i_racional_nogo_pitaniya_detej_i_podrostk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Здоровое питание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zdorovoe-pit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4" y="2143116"/>
            <a:ext cx="6286512" cy="35386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Выполнила воспитатель </a:t>
            </a:r>
            <a:r>
              <a:rPr lang="ru-RU" b="1" smtClean="0">
                <a:latin typeface="+mj-lt"/>
              </a:rPr>
              <a:t>МБДОУ </a:t>
            </a:r>
            <a:r>
              <a:rPr lang="ru-RU" b="1" smtClean="0">
                <a:latin typeface="+mj-lt"/>
              </a:rPr>
              <a:t>ДС №</a:t>
            </a:r>
            <a:r>
              <a:rPr lang="ru-RU" b="1" dirty="0" smtClean="0">
                <a:latin typeface="+mj-lt"/>
              </a:rPr>
              <a:t>26</a:t>
            </a:r>
          </a:p>
          <a:p>
            <a:pPr algn="ctr"/>
            <a:r>
              <a:rPr lang="ru-RU" b="1" dirty="0" smtClean="0">
                <a:latin typeface="+mj-lt"/>
              </a:rPr>
              <a:t>Букина Ирина Юрьевна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9294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фастфуда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организм человека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7414"/>
            <a:ext cx="8686800" cy="48291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Лишний вес и ожирение;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Камни в желчном пузыре;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Проблемы с почками;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Атеросклероз;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Повышение холестерина;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Повышение уровня сахара в крови;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Гипертония;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Заболевания печени и поджелудочной железы;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Кариес;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Язвы и гастриты.</a:t>
            </a:r>
          </a:p>
          <a:p>
            <a:endParaRPr lang="ru-RU" dirty="0"/>
          </a:p>
        </p:txBody>
      </p:sp>
      <p:pic>
        <p:nvPicPr>
          <p:cNvPr id="5" name="Рисунок 4" descr="bred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6239">
            <a:off x="6001648" y="2224588"/>
            <a:ext cx="2643810" cy="1828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вредные-продукты-при-беременнос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0"/>
            <a:ext cx="2398243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Витамины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itamini_v_pershomu_trimestri_vagitn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897216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357430"/>
            <a:ext cx="4572032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Витамин 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563b1b930573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357166"/>
            <a:ext cx="2643206" cy="1400003"/>
          </a:xfrm>
          <a:prstGeom prst="rect">
            <a:avLst/>
          </a:prstGeom>
        </p:spPr>
      </p:pic>
      <p:pic>
        <p:nvPicPr>
          <p:cNvPr id="10" name="Рисунок 9" descr="butter1bi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714752"/>
            <a:ext cx="2547942" cy="1694381"/>
          </a:xfrm>
          <a:prstGeom prst="rect">
            <a:avLst/>
          </a:prstGeom>
        </p:spPr>
      </p:pic>
      <p:pic>
        <p:nvPicPr>
          <p:cNvPr id="11" name="Рисунок 10" descr="fresh_mea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8F4F3"/>
              </a:clrFrom>
              <a:clrTo>
                <a:srgbClr val="F8F4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785926"/>
            <a:ext cx="2381254" cy="1691944"/>
          </a:xfrm>
          <a:prstGeom prst="rect">
            <a:avLst/>
          </a:prstGeom>
        </p:spPr>
      </p:pic>
      <p:pic>
        <p:nvPicPr>
          <p:cNvPr id="12" name="Рисунок 11" descr="morkov_detyam - коп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32" y="2214554"/>
            <a:ext cx="2571767" cy="1928826"/>
          </a:xfrm>
          <a:prstGeom prst="rect">
            <a:avLst/>
          </a:prstGeom>
        </p:spPr>
      </p:pic>
      <p:pic>
        <p:nvPicPr>
          <p:cNvPr id="13" name="Рисунок 12" descr="shutterstock_224608219_small_500x37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357694"/>
            <a:ext cx="2428892" cy="1821669"/>
          </a:xfrm>
          <a:prstGeom prst="rect">
            <a:avLst/>
          </a:prstGeom>
        </p:spPr>
      </p:pic>
      <p:pic>
        <p:nvPicPr>
          <p:cNvPr id="14" name="Рисунок 13" descr="yaitso_kurino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5143512"/>
            <a:ext cx="1986249" cy="1542654"/>
          </a:xfrm>
          <a:prstGeom prst="rect">
            <a:avLst/>
          </a:prstGeom>
        </p:spPr>
      </p:pic>
      <p:pic>
        <p:nvPicPr>
          <p:cNvPr id="15" name="Рисунок 14" descr="bolperb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3571876"/>
            <a:ext cx="2193214" cy="1479145"/>
          </a:xfrm>
          <a:prstGeom prst="rect">
            <a:avLst/>
          </a:prstGeom>
        </p:spPr>
      </p:pic>
      <p:pic>
        <p:nvPicPr>
          <p:cNvPr id="16" name="Рисунок 15" descr="tykva-pri-zaporakh1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85728"/>
            <a:ext cx="1357322" cy="1357322"/>
          </a:xfrm>
          <a:prstGeom prst="rect">
            <a:avLst/>
          </a:prstGeom>
        </p:spPr>
      </p:pic>
      <p:pic>
        <p:nvPicPr>
          <p:cNvPr id="17" name="Рисунок 16" descr="Без названия (1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5072074"/>
            <a:ext cx="2357454" cy="1568778"/>
          </a:xfrm>
          <a:prstGeom prst="rect">
            <a:avLst/>
          </a:prstGeom>
        </p:spPr>
      </p:pic>
      <p:pic>
        <p:nvPicPr>
          <p:cNvPr id="18" name="Рисунок 17" descr="karas-silver-450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500042"/>
            <a:ext cx="2428877" cy="161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357438"/>
            <a:ext cx="4500594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cs typeface="Times New Roman" pitchFamily="18" charset="0"/>
              </a:rPr>
              <a:t>Витамин </a:t>
            </a:r>
            <a:r>
              <a:rPr lang="ru-RU" sz="6000" b="1" dirty="0" smtClean="0">
                <a:solidFill>
                  <a:srgbClr val="FF0000"/>
                </a:solidFill>
                <a:cs typeface="Times New Roman" pitchFamily="18" charset="0"/>
              </a:rPr>
              <a:t>В</a:t>
            </a:r>
            <a:endParaRPr lang="ru-RU" sz="6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0035774_140568131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85728"/>
            <a:ext cx="2895598" cy="1780081"/>
          </a:xfrm>
          <a:prstGeom prst="rect">
            <a:avLst/>
          </a:prstGeom>
        </p:spPr>
      </p:pic>
      <p:pic>
        <p:nvPicPr>
          <p:cNvPr id="6" name="Рисунок 5" descr="154499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1E0E5"/>
              </a:clrFrom>
              <a:clrTo>
                <a:srgbClr val="E1E0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8379" y="285728"/>
            <a:ext cx="2101943" cy="1571636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5214950"/>
            <a:ext cx="1714512" cy="1385897"/>
          </a:xfrm>
          <a:prstGeom prst="rect">
            <a:avLst/>
          </a:prstGeom>
        </p:spPr>
      </p:pic>
      <p:pic>
        <p:nvPicPr>
          <p:cNvPr id="8" name="Рисунок 7" descr="kobalt - копия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643446"/>
            <a:ext cx="2181226" cy="1997758"/>
          </a:xfrm>
          <a:prstGeom prst="rect">
            <a:avLst/>
          </a:prstGeom>
        </p:spPr>
      </p:pic>
      <p:pic>
        <p:nvPicPr>
          <p:cNvPr id="9" name="Рисунок 8" descr="krigov2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8311" y="3571876"/>
            <a:ext cx="2222515" cy="2000264"/>
          </a:xfrm>
          <a:prstGeom prst="rect">
            <a:avLst/>
          </a:prstGeom>
        </p:spPr>
      </p:pic>
      <p:pic>
        <p:nvPicPr>
          <p:cNvPr id="10" name="Рисунок 9" descr="104515_1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857232"/>
            <a:ext cx="2357454" cy="2357454"/>
          </a:xfrm>
          <a:prstGeom prst="rect">
            <a:avLst/>
          </a:prstGeom>
        </p:spPr>
      </p:pic>
      <p:pic>
        <p:nvPicPr>
          <p:cNvPr id="11" name="Рисунок 10" descr="3 - копия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660767"/>
            <a:ext cx="2643206" cy="1982405"/>
          </a:xfrm>
          <a:prstGeom prst="rect">
            <a:avLst/>
          </a:prstGeom>
        </p:spPr>
      </p:pic>
      <p:pic>
        <p:nvPicPr>
          <p:cNvPr id="12" name="Рисунок 11" descr="mare_nuci-shutterstock_6650842 - копия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3071810"/>
            <a:ext cx="1809746" cy="1447797"/>
          </a:xfrm>
          <a:prstGeom prst="rect">
            <a:avLst/>
          </a:prstGeom>
        </p:spPr>
      </p:pic>
      <p:pic>
        <p:nvPicPr>
          <p:cNvPr id="13" name="Рисунок 12" descr="Chernika_1 - копия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4857760"/>
            <a:ext cx="1676287" cy="1621808"/>
          </a:xfrm>
          <a:prstGeom prst="rect">
            <a:avLst/>
          </a:prstGeom>
        </p:spPr>
      </p:pic>
      <p:pic>
        <p:nvPicPr>
          <p:cNvPr id="14" name="Рисунок 13" descr="banan-300x28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000240"/>
            <a:ext cx="1785950" cy="1678793"/>
          </a:xfrm>
          <a:prstGeom prst="rect">
            <a:avLst/>
          </a:prstGeom>
        </p:spPr>
      </p:pic>
      <p:pic>
        <p:nvPicPr>
          <p:cNvPr id="15" name="Рисунок 14" descr="120213175134-120327153641-p-O-petrushka - копия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429000"/>
            <a:ext cx="216206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285992"/>
            <a:ext cx="500066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Витамин </a:t>
            </a:r>
            <a:r>
              <a:rPr lang="ru-RU" sz="6000" b="1" dirty="0" smtClean="0">
                <a:solidFill>
                  <a:srgbClr val="FF0000"/>
                </a:solidFill>
              </a:rPr>
              <a:t>С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kivi01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1285860"/>
            <a:ext cx="1619261" cy="1214446"/>
          </a:xfrm>
          <a:prstGeom prst="rect">
            <a:avLst/>
          </a:prstGeom>
        </p:spPr>
      </p:pic>
      <p:pic>
        <p:nvPicPr>
          <p:cNvPr id="6" name="Рисунок 5" descr="limo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57430"/>
            <a:ext cx="2678925" cy="1785950"/>
          </a:xfrm>
          <a:prstGeom prst="rect">
            <a:avLst/>
          </a:prstGeom>
        </p:spPr>
      </p:pic>
      <p:pic>
        <p:nvPicPr>
          <p:cNvPr id="7" name="Рисунок 6" descr="Без названия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14290"/>
            <a:ext cx="1928826" cy="1785950"/>
          </a:xfrm>
          <a:prstGeom prst="rect">
            <a:avLst/>
          </a:prstGeom>
        </p:spPr>
      </p:pic>
      <p:pic>
        <p:nvPicPr>
          <p:cNvPr id="8" name="Рисунок 7" descr="bolper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1" y="5143512"/>
            <a:ext cx="2542172" cy="1714488"/>
          </a:xfrm>
          <a:prstGeom prst="rect">
            <a:avLst/>
          </a:prstGeom>
        </p:spPr>
      </p:pic>
      <p:pic>
        <p:nvPicPr>
          <p:cNvPr id="9" name="Рисунок 8" descr="Без названия (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714884"/>
            <a:ext cx="2655680" cy="1767234"/>
          </a:xfrm>
          <a:prstGeom prst="rect">
            <a:avLst/>
          </a:prstGeom>
        </p:spPr>
      </p:pic>
      <p:pic>
        <p:nvPicPr>
          <p:cNvPr id="10" name="Рисунок 9" descr="toma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506" y="2357430"/>
            <a:ext cx="2824494" cy="1785950"/>
          </a:xfrm>
          <a:prstGeom prst="rect">
            <a:avLst/>
          </a:prstGeom>
        </p:spPr>
      </p:pic>
      <p:pic>
        <p:nvPicPr>
          <p:cNvPr id="11" name="Рисунок 10" descr="99604932_wihr_m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357166"/>
            <a:ext cx="1934046" cy="1714488"/>
          </a:xfrm>
          <a:prstGeom prst="rect">
            <a:avLst/>
          </a:prstGeom>
        </p:spPr>
      </p:pic>
      <p:pic>
        <p:nvPicPr>
          <p:cNvPr id="12" name="Рисунок 11" descr="images (2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500437"/>
            <a:ext cx="2172618" cy="1794389"/>
          </a:xfrm>
          <a:prstGeom prst="rect">
            <a:avLst/>
          </a:prstGeom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857760"/>
            <a:ext cx="1714512" cy="1714512"/>
          </a:xfrm>
          <a:prstGeom prst="rect">
            <a:avLst/>
          </a:prstGeom>
        </p:spPr>
      </p:pic>
      <p:pic>
        <p:nvPicPr>
          <p:cNvPr id="14" name="Рисунок 13" descr="Без названия (4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1785950" cy="1785950"/>
          </a:xfrm>
          <a:prstGeom prst="rect">
            <a:avLst/>
          </a:prstGeom>
        </p:spPr>
      </p:pic>
      <p:pic>
        <p:nvPicPr>
          <p:cNvPr id="15" name="Рисунок 14" descr="Без названия (5)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2600" y="3571876"/>
            <a:ext cx="231922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428868"/>
            <a:ext cx="4972056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Витамин </a:t>
            </a:r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is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3643314"/>
            <a:ext cx="1857388" cy="1233353"/>
          </a:xfrm>
          <a:prstGeom prst="rect">
            <a:avLst/>
          </a:prstGeom>
        </p:spPr>
      </p:pic>
      <p:pic>
        <p:nvPicPr>
          <p:cNvPr id="6" name="Рисунок 5" descr="karas-silver-45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57166"/>
            <a:ext cx="3143272" cy="2095515"/>
          </a:xfrm>
          <a:prstGeom prst="rect">
            <a:avLst/>
          </a:prstGeom>
        </p:spPr>
      </p:pic>
      <p:pic>
        <p:nvPicPr>
          <p:cNvPr id="7" name="Рисунок 6" descr="курица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357166"/>
            <a:ext cx="3071802" cy="2042748"/>
          </a:xfrm>
          <a:prstGeom prst="rect">
            <a:avLst/>
          </a:prstGeom>
        </p:spPr>
      </p:pic>
      <p:pic>
        <p:nvPicPr>
          <p:cNvPr id="8" name="Рисунок 7" descr="yaitso_kurino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2786058"/>
            <a:ext cx="2476504" cy="1923418"/>
          </a:xfrm>
          <a:prstGeom prst="rect">
            <a:avLst/>
          </a:prstGeom>
        </p:spPr>
      </p:pic>
      <p:pic>
        <p:nvPicPr>
          <p:cNvPr id="9" name="Рисунок 8" descr="shutterstock_224608219_small_500x37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4714884"/>
            <a:ext cx="2643189" cy="1982392"/>
          </a:xfrm>
          <a:prstGeom prst="rect">
            <a:avLst/>
          </a:prstGeom>
        </p:spPr>
      </p:pic>
      <p:pic>
        <p:nvPicPr>
          <p:cNvPr id="10" name="Рисунок 9" descr="milk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428868"/>
            <a:ext cx="2069550" cy="2833692"/>
          </a:xfrm>
          <a:prstGeom prst="rect">
            <a:avLst/>
          </a:prstGeom>
        </p:spPr>
      </p:pic>
      <p:pic>
        <p:nvPicPr>
          <p:cNvPr id="11" name="Рисунок 10" descr="563b1b9305733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4786322"/>
            <a:ext cx="3422341" cy="1812680"/>
          </a:xfrm>
          <a:prstGeom prst="rect">
            <a:avLst/>
          </a:prstGeom>
        </p:spPr>
      </p:pic>
      <p:pic>
        <p:nvPicPr>
          <p:cNvPr id="12" name="Рисунок 11" descr="3319849baa43e080782e4422695fb4fe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428736"/>
            <a:ext cx="2370462" cy="166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500042"/>
            <a:ext cx="528638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Игра-викторина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143116"/>
            <a:ext cx="6000760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«Знатоки здорового образа жизни»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324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71480"/>
            <a:ext cx="3670199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643074"/>
            <a:ext cx="8229600" cy="392906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«Если бы люди ели только тогда, когда они очень голодны, и если бы питались простой чистой и здоровой пищей, то они не знали бы болезней и могли управлять своей душой и телом».</a:t>
            </a: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Толстой Л.Н.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324"/>
            <a:ext cx="9144000" cy="10112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2864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Законы здорового питания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 редакцией доктора медицинских наук А.К. Батурина. – Министерство здравоохранения и социального развития РФ, 2009.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Дерюгина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М.П., В.Ю. Домбровский, Панферов В.П. Как питается ваш малыш. – М.: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Полямы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1990.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http://fafka.ru/energy-products/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http://nakonu.com/tag/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http://sch709sv.mskobr.ru/info_add/organizaciya_pitaniya/osnovy_sbalansirovannogo_i_racional_nogo_pitaniya_detej_i_podrostkov/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http://vitnik.ru/vitamin.htm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http://www.liveinternet.ru/tags/%F4%E0%F1%F2+%F4%F3%E4/page4.html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http://xn--c1akdskcni4c5c.su/sovety-turistam/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000" dirty="0" smtClean="0"/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000" dirty="0" smtClean="0"/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000" dirty="0" smtClean="0"/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000" dirty="0" smtClean="0"/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000" dirty="0" smtClean="0"/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000" dirty="0" smtClean="0"/>
          </a:p>
          <a:p>
            <a:pPr marL="514350" lvl="0" indent="-514350">
              <a:buFont typeface="Arial" pitchFamily="34" charset="0"/>
              <a:buAutoNum type="arabicPeriod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Повестка собрания: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525963"/>
          </a:xfrm>
        </p:spPr>
        <p:txBody>
          <a:bodyPr>
            <a:normAutofit/>
          </a:bodyPr>
          <a:lstStyle/>
          <a:p>
            <a:pPr marL="514350" lvl="0" indent="-514350" algn="l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«Здоровое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питание» </a:t>
            </a:r>
          </a:p>
          <a:p>
            <a:pPr marL="514350" lvl="0" indent="-514350" algn="l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Букиной Ирины Юрьевны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«Знатоки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здорового образа  жизни» </a:t>
            </a:r>
          </a:p>
          <a:p>
            <a:pPr marL="514350" lvl="0" indent="-514350" algn="l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игра-викторина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родителей.</a:t>
            </a:r>
          </a:p>
          <a:p>
            <a:pPr marL="514350" lvl="0" indent="-514350" algn="l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Обмен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опытом семейного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сновной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энергии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14488"/>
            <a:ext cx="6464553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Закон №1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Энергетическая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сбалансированность</a:t>
            </a:r>
          </a:p>
        </p:txBody>
      </p:sp>
      <p:pic>
        <p:nvPicPr>
          <p:cNvPr id="4" name="Содержимое 3" descr="1374415842_sbalansirovannoe-pitani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640759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3974"/>
            <a:ext cx="9144000" cy="1560514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Закон №2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олноценность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по содержанию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пищевых веществ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42976" y="1714488"/>
          <a:ext cx="7072362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8580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Белки (15%)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строительный материал для клеток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74805"/>
            <a:ext cx="892971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Необходимы для роста, развития и обмена веществ в организме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Недостаток приведет к заболеваниям: задержка роста, малокровие, инфекции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Избыток приводит к перегрузке печени, почек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Содержатся: хлеб, каши, горох, мясо, рыба,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творог, молоко, сыр, яйцо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35774_140568131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40284" cy="1500174"/>
          </a:xfrm>
          <a:prstGeom prst="rect">
            <a:avLst/>
          </a:prstGeom>
        </p:spPr>
      </p:pic>
      <p:pic>
        <p:nvPicPr>
          <p:cNvPr id="5" name="Рисунок 4" descr="morkov_detyam - коп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1737" y="4778802"/>
            <a:ext cx="2772263" cy="207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71437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Жиры (30-35%)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строительный материал для мозга и нервной системы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85976"/>
            <a:ext cx="8786842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Богаты энергией, улучшают вкус пищи, вызывают чувство сытости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Избыток способствует развитию болезни сердца, ожирению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Содержатся: сливочное масло, растительное и оливковое масло, сметана, грецкий орех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hutterstock_60837520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5072050"/>
            <a:ext cx="2252549" cy="1785950"/>
          </a:xfrm>
          <a:prstGeom prst="rect">
            <a:avLst/>
          </a:prstGeom>
        </p:spPr>
      </p:pic>
      <p:pic>
        <p:nvPicPr>
          <p:cNvPr id="5" name="Рисунок 4" descr="olive-oi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14290"/>
            <a:ext cx="2221691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60324"/>
            <a:ext cx="7000892" cy="165416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Углеводы (50-60%)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основной источник энергии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885976"/>
            <a:ext cx="8858280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сновной источник энергии для подвижных игр, физической и умственной работы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Избыток приводит к нарушению обмена веществ, ожирению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Содержатся: фрукты, крупы, картофель,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кукуруза, финики, пчелиный мёд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iz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819362"/>
            <a:ext cx="2643174" cy="1800528"/>
          </a:xfrm>
          <a:prstGeom prst="rect">
            <a:avLst/>
          </a:prstGeom>
        </p:spPr>
      </p:pic>
      <p:pic>
        <p:nvPicPr>
          <p:cNvPr id="7" name="Рисунок 6" descr="hone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2324963" cy="1833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Закон №3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Регулярность</a:t>
            </a:r>
            <a:endParaRPr lang="ru-RU" i="1" dirty="0"/>
          </a:p>
        </p:txBody>
      </p:sp>
      <p:pic>
        <p:nvPicPr>
          <p:cNvPr id="5" name="Рисунок 4" descr="health-osteochondrosis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0174"/>
            <a:ext cx="6072230" cy="5111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361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Здоровое питание</vt:lpstr>
      <vt:lpstr>Повестка собрания:</vt:lpstr>
      <vt:lpstr>Основной источник энергии</vt:lpstr>
      <vt:lpstr>Закон №1   Энергетическая сбалансированность</vt:lpstr>
      <vt:lpstr>Закон №2  Полноценность по содержанию  пищевых веществ</vt:lpstr>
      <vt:lpstr>Белки (15%) это строительный материал для клеток</vt:lpstr>
      <vt:lpstr>Жиры (30-35%) это строительный материал для мозга и нервной системы</vt:lpstr>
      <vt:lpstr>Углеводы (50-60%) это основной источник энергии</vt:lpstr>
      <vt:lpstr>Закон №3  Регулярность</vt:lpstr>
      <vt:lpstr>Вред фастфуда  на организм человека</vt:lpstr>
      <vt:lpstr>Витамины </vt:lpstr>
      <vt:lpstr>Витамин А</vt:lpstr>
      <vt:lpstr>Витамин В</vt:lpstr>
      <vt:lpstr>Витамин С</vt:lpstr>
      <vt:lpstr>Витамин Д</vt:lpstr>
      <vt:lpstr>Игра-викторина</vt:lpstr>
      <vt:lpstr>Слайд 17</vt:lpstr>
      <vt:lpstr>Список используемых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«Здоровое питание»</dc:title>
  <dc:creator>User</dc:creator>
  <cp:lastModifiedBy>User</cp:lastModifiedBy>
  <cp:revision>10</cp:revision>
  <dcterms:created xsi:type="dcterms:W3CDTF">2017-03-26T10:50:01Z</dcterms:created>
  <dcterms:modified xsi:type="dcterms:W3CDTF">2017-05-17T03:44:29Z</dcterms:modified>
</cp:coreProperties>
</file>